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4" r:id="rId2"/>
    <p:sldMasterId id="2147483666" r:id="rId3"/>
  </p:sldMasterIdLst>
  <p:notesMasterIdLst>
    <p:notesMasterId r:id="rId21"/>
  </p:notesMasterIdLst>
  <p:sldIdLst>
    <p:sldId id="259" r:id="rId4"/>
    <p:sldId id="293" r:id="rId5"/>
    <p:sldId id="304" r:id="rId6"/>
    <p:sldId id="299" r:id="rId7"/>
    <p:sldId id="286" r:id="rId8"/>
    <p:sldId id="300" r:id="rId9"/>
    <p:sldId id="298" r:id="rId10"/>
    <p:sldId id="289" r:id="rId11"/>
    <p:sldId id="273" r:id="rId12"/>
    <p:sldId id="274" r:id="rId13"/>
    <p:sldId id="296" r:id="rId14"/>
    <p:sldId id="283" r:id="rId15"/>
    <p:sldId id="297" r:id="rId16"/>
    <p:sldId id="290" r:id="rId17"/>
    <p:sldId id="285" r:id="rId18"/>
    <p:sldId id="287" r:id="rId19"/>
    <p:sldId id="305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EF0"/>
    <a:srgbClr val="818285"/>
    <a:srgbClr val="BDD7EF"/>
    <a:srgbClr val="E52122"/>
    <a:srgbClr val="224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2" autoAdjust="0"/>
    <p:restoredTop sz="76778" autoAdjust="0"/>
  </p:normalViewPr>
  <p:slideViewPr>
    <p:cSldViewPr>
      <p:cViewPr varScale="1">
        <p:scale>
          <a:sx n="79" d="100"/>
          <a:sy n="79" d="100"/>
        </p:scale>
        <p:origin x="168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9B6D0-6071-5E40-ADD3-29CAA761C74B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23679-6EED-B24D-BE62-CC08D6B8AE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01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46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47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34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15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6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423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911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C5EB2-05BE-DF42-A657-2D39AD98554B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5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45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40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3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12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19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C5EB2-05BE-DF42-A657-2D39AD98554B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2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C5EB2-05BE-DF42-A657-2D39AD98554B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29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23679-6EED-B24D-BE62-CC08D6B8AE3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38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91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03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91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27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6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39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79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42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06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18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88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4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78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01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41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10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15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4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99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Trentt\Projecten\Word PPT Templates\PPT templates\eau_munich_2016\44304_EAU16_PP_slide_vervo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2" y="0"/>
            <a:ext cx="9153452" cy="51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46473"/>
            <a:ext cx="8064698" cy="59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Subtitle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9657"/>
            <a:ext cx="8064500" cy="3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  <a:endParaRPr lang="nl-N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26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CCE2-5988-6147-8580-87C449EB4500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475B-EF9F-3343-AF53-FF68DAE53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78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1645146"/>
            <a:ext cx="8784976" cy="1790700"/>
          </a:xfrm>
        </p:spPr>
        <p:txBody>
          <a:bodyPr>
            <a:noAutofit/>
          </a:bodyPr>
          <a:lstStyle/>
          <a:p>
            <a:r>
              <a:rPr lang="de-DE" sz="3800" b="1" dirty="0" err="1"/>
              <a:t>Predicting</a:t>
            </a:r>
            <a:r>
              <a:rPr lang="de-DE" sz="3800" b="1" dirty="0"/>
              <a:t> </a:t>
            </a:r>
            <a:r>
              <a:rPr lang="de-DE" sz="3800" b="1" dirty="0" err="1"/>
              <a:t>response</a:t>
            </a:r>
            <a:r>
              <a:rPr lang="de-DE" sz="3800" b="1" dirty="0"/>
              <a:t> </a:t>
            </a:r>
            <a:r>
              <a:rPr lang="de-DE" sz="3800" b="1" dirty="0" err="1"/>
              <a:t>to</a:t>
            </a:r>
            <a:r>
              <a:rPr lang="de-DE" sz="3800" b="1" dirty="0"/>
              <a:t> </a:t>
            </a:r>
            <a:r>
              <a:rPr lang="de-DE" sz="3800" b="1" dirty="0" err="1"/>
              <a:t>neoadjuvant</a:t>
            </a:r>
            <a:r>
              <a:rPr lang="de-DE" sz="3800" b="1" dirty="0"/>
              <a:t> </a:t>
            </a:r>
            <a:r>
              <a:rPr lang="de-DE" sz="3800" b="1" dirty="0" err="1"/>
              <a:t>chemotherapy</a:t>
            </a:r>
            <a:r>
              <a:rPr lang="de-DE" sz="3800" b="1" dirty="0"/>
              <a:t> </a:t>
            </a:r>
            <a:r>
              <a:rPr lang="de-DE" sz="3800" b="1" dirty="0" err="1"/>
              <a:t>with</a:t>
            </a:r>
            <a:r>
              <a:rPr lang="de-DE" sz="3800" b="1" dirty="0"/>
              <a:t> a </a:t>
            </a:r>
            <a:r>
              <a:rPr lang="de-DE" sz="3800" b="1" dirty="0" err="1"/>
              <a:t>single</a:t>
            </a:r>
            <a:r>
              <a:rPr lang="de-DE" sz="3800" b="1" dirty="0"/>
              <a:t> </a:t>
            </a:r>
            <a:r>
              <a:rPr lang="de-DE" sz="3800" b="1" dirty="0" err="1"/>
              <a:t>patient</a:t>
            </a:r>
            <a:r>
              <a:rPr lang="de-DE" sz="3800" b="1" dirty="0"/>
              <a:t> </a:t>
            </a:r>
            <a:r>
              <a:rPr lang="de-DE" sz="3800" b="1" dirty="0" err="1"/>
              <a:t>assay</a:t>
            </a:r>
            <a:r>
              <a:rPr lang="de-DE" sz="3800" b="1" dirty="0"/>
              <a:t> </a:t>
            </a:r>
            <a:r>
              <a:rPr lang="de-DE" sz="3800" b="1" dirty="0" err="1"/>
              <a:t>to</a:t>
            </a:r>
            <a:r>
              <a:rPr lang="de-DE" sz="3800" b="1" dirty="0"/>
              <a:t> </a:t>
            </a:r>
            <a:r>
              <a:rPr lang="de-DE" sz="3800" b="1" dirty="0" err="1"/>
              <a:t>determine</a:t>
            </a:r>
            <a:r>
              <a:rPr lang="de-DE" sz="3800" b="1" dirty="0"/>
              <a:t> </a:t>
            </a:r>
            <a:r>
              <a:rPr lang="de-DE" sz="3800" b="1" dirty="0" err="1"/>
              <a:t>molecular</a:t>
            </a:r>
            <a:r>
              <a:rPr lang="de-DE" sz="3800" b="1" dirty="0"/>
              <a:t> </a:t>
            </a:r>
            <a:r>
              <a:rPr lang="de-DE" sz="3800" b="1" dirty="0" err="1"/>
              <a:t>subtypes</a:t>
            </a:r>
            <a:r>
              <a:rPr lang="de-DE" sz="3800" b="1" dirty="0"/>
              <a:t> </a:t>
            </a:r>
            <a:r>
              <a:rPr lang="de-DE" sz="3800" b="1" dirty="0" err="1"/>
              <a:t>of</a:t>
            </a:r>
            <a:r>
              <a:rPr lang="de-DE" sz="3800" b="1" dirty="0"/>
              <a:t> </a:t>
            </a:r>
            <a:r>
              <a:rPr lang="de-DE" sz="3800" b="1" dirty="0" err="1"/>
              <a:t>muscle</a:t>
            </a:r>
            <a:r>
              <a:rPr lang="de-DE" sz="3800" b="1" dirty="0"/>
              <a:t>-invasive </a:t>
            </a:r>
            <a:r>
              <a:rPr lang="de-DE" sz="3800" b="1" dirty="0" err="1" smtClean="0"/>
              <a:t>bladder</a:t>
            </a:r>
            <a:r>
              <a:rPr lang="de-DE" sz="3800" b="1" dirty="0" smtClean="0"/>
              <a:t> </a:t>
            </a:r>
            <a:r>
              <a:rPr lang="de-DE" sz="3800" b="1" dirty="0" err="1" smtClean="0"/>
              <a:t>cancer</a:t>
            </a:r>
            <a:r>
              <a:rPr lang="de-DE" sz="3800" b="1" dirty="0" smtClean="0"/>
              <a:t> </a:t>
            </a:r>
            <a:endParaRPr lang="de-DE" sz="3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3723878"/>
            <a:ext cx="8784977" cy="952320"/>
          </a:xfrm>
        </p:spPr>
        <p:txBody>
          <a:bodyPr>
            <a:noAutofit/>
          </a:bodyPr>
          <a:lstStyle/>
          <a:p>
            <a:r>
              <a:rPr lang="de-DE" sz="1600" dirty="0"/>
              <a:t> Roland Seiler, Bas W.G. van </a:t>
            </a:r>
            <a:r>
              <a:rPr lang="de-DE" sz="1600" dirty="0" err="1"/>
              <a:t>Rhijn</a:t>
            </a:r>
            <a:r>
              <a:rPr lang="de-DE" sz="1600" dirty="0"/>
              <a:t>, David J. </a:t>
            </a:r>
            <a:r>
              <a:rPr lang="de-DE" sz="1600" dirty="0" err="1"/>
              <a:t>McConkey</a:t>
            </a:r>
            <a:r>
              <a:rPr lang="de-DE" sz="1600" dirty="0"/>
              <a:t>, </a:t>
            </a:r>
            <a:r>
              <a:rPr lang="de-DE" sz="1600" dirty="0" err="1"/>
              <a:t>Elai</a:t>
            </a:r>
            <a:r>
              <a:rPr lang="de-DE" sz="1600" dirty="0"/>
              <a:t> </a:t>
            </a:r>
            <a:r>
              <a:rPr lang="de-DE" sz="1600" dirty="0" err="1"/>
              <a:t>Davicioni</a:t>
            </a:r>
            <a:r>
              <a:rPr lang="de-DE" sz="1600" dirty="0"/>
              <a:t>, George N. </a:t>
            </a:r>
            <a:r>
              <a:rPr lang="de-DE" sz="1600" dirty="0" err="1"/>
              <a:t>Thalmann</a:t>
            </a:r>
            <a:r>
              <a:rPr lang="de-DE" sz="1600" dirty="0"/>
              <a:t>, </a:t>
            </a:r>
            <a:r>
              <a:rPr lang="de-DE" sz="1600" dirty="0" err="1"/>
              <a:t>Gottfrid</a:t>
            </a:r>
            <a:r>
              <a:rPr lang="de-DE" sz="1600" dirty="0"/>
              <a:t> </a:t>
            </a:r>
            <a:r>
              <a:rPr lang="de-DE" sz="1600" dirty="0" err="1"/>
              <a:t>Sjödahl</a:t>
            </a:r>
            <a:r>
              <a:rPr lang="de-DE" sz="1600" dirty="0"/>
              <a:t>, </a:t>
            </a:r>
            <a:r>
              <a:rPr lang="de-DE" sz="1600" dirty="0" err="1"/>
              <a:t>Hussam</a:t>
            </a:r>
            <a:r>
              <a:rPr lang="de-DE" sz="1600" dirty="0"/>
              <a:t> Al </a:t>
            </a:r>
            <a:r>
              <a:rPr lang="de-DE" sz="1600" dirty="0" err="1"/>
              <a:t>Deen</a:t>
            </a:r>
            <a:r>
              <a:rPr lang="de-DE" sz="1600" dirty="0"/>
              <a:t> </a:t>
            </a:r>
            <a:r>
              <a:rPr lang="de-DE" sz="1600" dirty="0" err="1"/>
              <a:t>Ashab</a:t>
            </a:r>
            <a:r>
              <a:rPr lang="de-DE" sz="1600" dirty="0"/>
              <a:t>, James Douglas, Jonathan Wright, Joost L. </a:t>
            </a:r>
            <a:r>
              <a:rPr lang="de-DE" sz="1600" dirty="0" err="1"/>
              <a:t>Boormans</a:t>
            </a:r>
            <a:r>
              <a:rPr lang="de-DE" sz="1600" dirty="0"/>
              <a:t>, Marc </a:t>
            </a:r>
            <a:r>
              <a:rPr lang="de-DE" sz="1600" dirty="0" err="1"/>
              <a:t>Dall’Era</a:t>
            </a:r>
            <a:r>
              <a:rPr lang="de-DE" sz="1600" dirty="0"/>
              <a:t>, </a:t>
            </a:r>
            <a:r>
              <a:rPr lang="de-DE" sz="1600" dirty="0" err="1"/>
              <a:t>Michiel</a:t>
            </a:r>
            <a:r>
              <a:rPr lang="de-DE" sz="1600" dirty="0"/>
              <a:t> S. van der </a:t>
            </a:r>
            <a:r>
              <a:rPr lang="de-DE" sz="1600" dirty="0" err="1"/>
              <a:t>Heijden</a:t>
            </a:r>
            <a:r>
              <a:rPr lang="de-DE" sz="1600" dirty="0"/>
              <a:t>, Nicholas </a:t>
            </a:r>
            <a:r>
              <a:rPr lang="de-DE" sz="1600" dirty="0" err="1"/>
              <a:t>Erho</a:t>
            </a:r>
            <a:r>
              <a:rPr lang="de-DE" sz="1600" dirty="0"/>
              <a:t>, </a:t>
            </a:r>
            <a:r>
              <a:rPr lang="de-DE" sz="1600" dirty="0" err="1"/>
              <a:t>Qiqi</a:t>
            </a:r>
            <a:r>
              <a:rPr lang="de-DE" sz="1600" dirty="0"/>
              <a:t> Wang, Seth </a:t>
            </a:r>
            <a:r>
              <a:rPr lang="de-DE" sz="1600" dirty="0" smtClean="0"/>
              <a:t>P. </a:t>
            </a:r>
            <a:r>
              <a:rPr lang="de-DE" sz="1600" dirty="0"/>
              <a:t>Lerner, William Y. Kim, Peter C. Black </a:t>
            </a:r>
            <a:endParaRPr lang="en-CA" sz="16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5486"/>
            <a:ext cx="2827309" cy="82631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51470"/>
            <a:ext cx="1333216" cy="1272439"/>
          </a:xfrm>
          <a:prstGeom prst="rect">
            <a:avLst/>
          </a:prstGeom>
        </p:spPr>
      </p:pic>
      <p:pic>
        <p:nvPicPr>
          <p:cNvPr id="8" name="Picture 6" descr="insel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600" y="195486"/>
            <a:ext cx="2376264" cy="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4" y="987574"/>
            <a:ext cx="7866888" cy="354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7596400" cy="994172"/>
          </a:xfrm>
        </p:spPr>
        <p:txBody>
          <a:bodyPr>
            <a:normAutofit/>
          </a:bodyPr>
          <a:lstStyle/>
          <a:p>
            <a:r>
              <a:rPr lang="en-CA" dirty="0" err="1" smtClean="0"/>
              <a:t>Interaktion</a:t>
            </a:r>
            <a:r>
              <a:rPr lang="en-CA" dirty="0" smtClean="0"/>
              <a:t> </a:t>
            </a:r>
            <a:r>
              <a:rPr lang="en-CA" dirty="0" err="1" smtClean="0"/>
              <a:t>mit</a:t>
            </a:r>
            <a:r>
              <a:rPr lang="en-CA" dirty="0" smtClean="0"/>
              <a:t> der </a:t>
            </a:r>
            <a:r>
              <a:rPr lang="en-CA" dirty="0" err="1" smtClean="0"/>
              <a:t>Tumorumgebung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364088" y="4835723"/>
            <a:ext cx="3771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+mn-lt"/>
              </a:rPr>
              <a:t>Epitheliale-Mesenchymale</a:t>
            </a:r>
            <a:r>
              <a:rPr lang="de-DE" sz="1400" dirty="0" smtClean="0">
                <a:latin typeface="+mn-lt"/>
              </a:rPr>
              <a:t> Transformation = EMT</a:t>
            </a:r>
            <a:endParaRPr lang="de-DE" sz="1400" dirty="0">
              <a:latin typeface="+mn-lt"/>
            </a:endParaRPr>
          </a:p>
        </p:txBody>
      </p:sp>
      <p:grpSp>
        <p:nvGrpSpPr>
          <p:cNvPr id="14" name="Gruppierung 13"/>
          <p:cNvGrpSpPr/>
          <p:nvPr/>
        </p:nvGrpSpPr>
        <p:grpSpPr>
          <a:xfrm>
            <a:off x="2771800" y="1403999"/>
            <a:ext cx="2160240" cy="3240000"/>
            <a:chOff x="2771800" y="1403999"/>
            <a:chExt cx="2160240" cy="3240000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2771800" y="1403999"/>
              <a:ext cx="0" cy="3240000"/>
            </a:xfrm>
            <a:prstGeom prst="line">
              <a:avLst/>
            </a:prstGeom>
            <a:ln w="31750">
              <a:solidFill>
                <a:srgbClr val="BDD7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3623196" y="1403999"/>
              <a:ext cx="0" cy="3240000"/>
            </a:xfrm>
            <a:prstGeom prst="line">
              <a:avLst/>
            </a:prstGeom>
            <a:ln w="31750">
              <a:solidFill>
                <a:srgbClr val="BDD7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4932040" y="1403999"/>
              <a:ext cx="0" cy="3240000"/>
            </a:xfrm>
            <a:prstGeom prst="line">
              <a:avLst/>
            </a:prstGeom>
            <a:ln w="31750">
              <a:solidFill>
                <a:srgbClr val="BDD7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ung 23"/>
          <p:cNvGrpSpPr/>
          <p:nvPr/>
        </p:nvGrpSpPr>
        <p:grpSpPr>
          <a:xfrm>
            <a:off x="112255" y="994172"/>
            <a:ext cx="2058743" cy="994172"/>
            <a:chOff x="112255" y="994172"/>
            <a:chExt cx="2058743" cy="994172"/>
          </a:xfrm>
        </p:grpSpPr>
        <p:sp>
          <p:nvSpPr>
            <p:cNvPr id="16" name="Textfeld 15"/>
            <p:cNvSpPr txBox="1"/>
            <p:nvPr/>
          </p:nvSpPr>
          <p:spPr>
            <a:xfrm>
              <a:off x="112255" y="994172"/>
              <a:ext cx="1561645" cy="707886"/>
            </a:xfrm>
            <a:prstGeom prst="rect">
              <a:avLst/>
            </a:prstGeom>
            <a:solidFill>
              <a:srgbClr val="818285"/>
            </a:solidFill>
            <a:ln w="2540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 err="1" smtClean="0">
                  <a:latin typeface="+mn-lt"/>
                </a:rPr>
                <a:t>Claudin-low</a:t>
              </a:r>
              <a:endParaRPr lang="de-DE" sz="2000" dirty="0" smtClean="0">
                <a:latin typeface="+mn-lt"/>
              </a:endParaRPr>
            </a:p>
            <a:p>
              <a:pPr algn="ctr"/>
              <a:r>
                <a:rPr lang="de-DE" sz="2000" dirty="0" smtClean="0">
                  <a:latin typeface="+mn-lt"/>
                </a:rPr>
                <a:t>(Mamma CA)</a:t>
              </a:r>
              <a:endParaRPr lang="de-DE" sz="2000" dirty="0">
                <a:latin typeface="+mn-lt"/>
              </a:endParaRPr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>
              <a:off x="1673900" y="1702058"/>
              <a:ext cx="497098" cy="2862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ung 26"/>
          <p:cNvGrpSpPr/>
          <p:nvPr/>
        </p:nvGrpSpPr>
        <p:grpSpPr>
          <a:xfrm>
            <a:off x="3233338" y="765085"/>
            <a:ext cx="1763447" cy="1223259"/>
            <a:chOff x="3233338" y="765085"/>
            <a:chExt cx="1763447" cy="1223259"/>
          </a:xfrm>
        </p:grpSpPr>
        <p:sp>
          <p:nvSpPr>
            <p:cNvPr id="22" name="Textfeld 21"/>
            <p:cNvSpPr txBox="1"/>
            <p:nvPr/>
          </p:nvSpPr>
          <p:spPr>
            <a:xfrm>
              <a:off x="3851920" y="765085"/>
              <a:ext cx="1144865" cy="707886"/>
            </a:xfrm>
            <a:prstGeom prst="rect">
              <a:avLst/>
            </a:prstGeom>
            <a:solidFill>
              <a:srgbClr val="29BEF0"/>
            </a:solidFill>
            <a:ln w="2540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 err="1" smtClean="0">
                  <a:latin typeface="+mn-lt"/>
                </a:rPr>
                <a:t>Luminal</a:t>
              </a:r>
              <a:r>
                <a:rPr lang="de-DE" sz="2000" dirty="0" smtClean="0">
                  <a:latin typeface="+mn-lt"/>
                </a:rPr>
                <a:t>-</a:t>
              </a:r>
            </a:p>
            <a:p>
              <a:pPr algn="ctr"/>
              <a:r>
                <a:rPr lang="de-DE" sz="2000" dirty="0">
                  <a:latin typeface="+mn-lt"/>
                </a:rPr>
                <a:t>I</a:t>
              </a:r>
              <a:r>
                <a:rPr lang="de-DE" sz="2000" dirty="0" smtClean="0">
                  <a:latin typeface="+mn-lt"/>
                </a:rPr>
                <a:t>nfiltriert</a:t>
              </a:r>
              <a:endParaRPr lang="de-DE" sz="2000" dirty="0">
                <a:latin typeface="+mn-lt"/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H="1">
              <a:off x="3233338" y="1472971"/>
              <a:ext cx="636362" cy="5153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33" y="283049"/>
            <a:ext cx="5488335" cy="4592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7860"/>
            <a:ext cx="8568000" cy="994172"/>
          </a:xfrm>
        </p:spPr>
        <p:txBody>
          <a:bodyPr>
            <a:normAutofit/>
          </a:bodyPr>
          <a:lstStyle/>
          <a:p>
            <a:r>
              <a:rPr lang="en-CA" dirty="0" err="1"/>
              <a:t>K</a:t>
            </a:r>
            <a:r>
              <a:rPr lang="en-CA" dirty="0" err="1" smtClean="0"/>
              <a:t>onsensus</a:t>
            </a:r>
            <a:r>
              <a:rPr lang="en-CA" dirty="0" smtClean="0"/>
              <a:t> </a:t>
            </a:r>
            <a:r>
              <a:rPr lang="en-CA" dirty="0" err="1" smtClean="0"/>
              <a:t>Subtypen</a:t>
            </a:r>
            <a:r>
              <a:rPr lang="en-CA" dirty="0" smtClean="0"/>
              <a:t> </a:t>
            </a:r>
            <a:r>
              <a:rPr lang="en-CA" dirty="0" err="1" smtClean="0"/>
              <a:t>für</a:t>
            </a:r>
            <a:r>
              <a:rPr lang="en-CA" dirty="0" smtClean="0"/>
              <a:t> </a:t>
            </a:r>
            <a:r>
              <a:rPr lang="en-CA" dirty="0" err="1" smtClean="0"/>
              <a:t>Einzelproben</a:t>
            </a:r>
            <a:r>
              <a:rPr lang="en-CA" dirty="0" err="1"/>
              <a:t>-</a:t>
            </a:r>
            <a:r>
              <a:rPr lang="en-CA" dirty="0" err="1" smtClean="0"/>
              <a:t>Methode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8621486" cy="994172"/>
          </a:xfrm>
        </p:spPr>
        <p:txBody>
          <a:bodyPr/>
          <a:lstStyle/>
          <a:p>
            <a:r>
              <a:rPr lang="en-CA" dirty="0" err="1" smtClean="0"/>
              <a:t>Leistungsfähigkeit</a:t>
            </a:r>
            <a:r>
              <a:rPr lang="en-CA" dirty="0" smtClean="0"/>
              <a:t> </a:t>
            </a:r>
            <a:r>
              <a:rPr lang="en-CA" dirty="0" err="1" smtClean="0"/>
              <a:t>im</a:t>
            </a:r>
            <a:r>
              <a:rPr lang="en-CA" dirty="0" smtClean="0"/>
              <a:t> </a:t>
            </a:r>
            <a:r>
              <a:rPr lang="en-CA" dirty="0" err="1" smtClean="0"/>
              <a:t>Einzelproben</a:t>
            </a:r>
            <a:r>
              <a:rPr lang="en-CA" dirty="0" smtClean="0"/>
              <a:t>-Modus</a:t>
            </a:r>
            <a:endParaRPr lang="en-US" dirty="0"/>
          </a:p>
        </p:txBody>
      </p:sp>
      <p:grpSp>
        <p:nvGrpSpPr>
          <p:cNvPr id="3" name="Gruppierung 2"/>
          <p:cNvGrpSpPr/>
          <p:nvPr/>
        </p:nvGrpSpPr>
        <p:grpSpPr>
          <a:xfrm>
            <a:off x="76311" y="2842985"/>
            <a:ext cx="9067689" cy="2300515"/>
            <a:chOff x="76311" y="2842985"/>
            <a:chExt cx="9067689" cy="2300515"/>
          </a:xfrm>
        </p:grpSpPr>
        <p:sp>
          <p:nvSpPr>
            <p:cNvPr id="10" name="Textfeld 9"/>
            <p:cNvSpPr txBox="1"/>
            <p:nvPr/>
          </p:nvSpPr>
          <p:spPr>
            <a:xfrm>
              <a:off x="6380808" y="4835723"/>
              <a:ext cx="2763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latin typeface="+mn-lt"/>
                </a:rPr>
                <a:t>Genomic</a:t>
              </a:r>
              <a:r>
                <a:rPr lang="de-DE" sz="1400" dirty="0" smtClean="0">
                  <a:latin typeface="+mn-lt"/>
                </a:rPr>
                <a:t> </a:t>
              </a:r>
              <a:r>
                <a:rPr lang="de-DE" sz="1400" dirty="0" err="1" smtClean="0">
                  <a:latin typeface="+mn-lt"/>
                </a:rPr>
                <a:t>Subtyping</a:t>
              </a:r>
              <a:r>
                <a:rPr lang="de-DE" sz="1400" dirty="0" smtClean="0">
                  <a:latin typeface="+mn-lt"/>
                </a:rPr>
                <a:t> </a:t>
              </a:r>
              <a:r>
                <a:rPr lang="de-DE" sz="1400" dirty="0" err="1" smtClean="0">
                  <a:latin typeface="+mn-lt"/>
                </a:rPr>
                <a:t>Classifier</a:t>
              </a:r>
              <a:r>
                <a:rPr lang="de-DE" sz="1400" dirty="0">
                  <a:latin typeface="+mn-lt"/>
                </a:rPr>
                <a:t> </a:t>
              </a:r>
              <a:r>
                <a:rPr lang="de-DE" sz="1400" dirty="0" smtClean="0">
                  <a:latin typeface="+mn-lt"/>
                </a:rPr>
                <a:t>= GSC</a:t>
              </a:r>
              <a:endParaRPr lang="de-DE" sz="1400" dirty="0">
                <a:latin typeface="+mn-lt"/>
              </a:endParaRPr>
            </a:p>
          </p:txBody>
        </p:sp>
        <p:grpSp>
          <p:nvGrpSpPr>
            <p:cNvPr id="13" name="Gruppierung 12"/>
            <p:cNvGrpSpPr/>
            <p:nvPr/>
          </p:nvGrpSpPr>
          <p:grpSpPr>
            <a:xfrm>
              <a:off x="76311" y="2842985"/>
              <a:ext cx="8865644" cy="1922121"/>
              <a:chOff x="76311" y="2842985"/>
              <a:chExt cx="8865644" cy="1922121"/>
            </a:xfrm>
          </p:grpSpPr>
          <p:sp>
            <p:nvSpPr>
              <p:cNvPr id="8" name="Textfeld 7"/>
              <p:cNvSpPr txBox="1"/>
              <p:nvPr/>
            </p:nvSpPr>
            <p:spPr>
              <a:xfrm>
                <a:off x="682386" y="2842985"/>
                <a:ext cx="683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GSC</a:t>
                </a:r>
                <a:endParaRPr lang="de-DE" dirty="0">
                  <a:latin typeface="+mn-lt"/>
                </a:endParaRPr>
              </a:p>
            </p:txBody>
          </p:sp>
          <p:pic>
            <p:nvPicPr>
              <p:cNvPr id="5" name="Bild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11" y="3219822"/>
                <a:ext cx="8865644" cy="1545284"/>
              </a:xfrm>
              <a:prstGeom prst="rect">
                <a:avLst/>
              </a:prstGeom>
            </p:spPr>
          </p:pic>
        </p:grpSp>
      </p:grpSp>
      <p:grpSp>
        <p:nvGrpSpPr>
          <p:cNvPr id="12" name="Gruppierung 11"/>
          <p:cNvGrpSpPr/>
          <p:nvPr/>
        </p:nvGrpSpPr>
        <p:grpSpPr>
          <a:xfrm>
            <a:off x="107504" y="627534"/>
            <a:ext cx="8775408" cy="1922782"/>
            <a:chOff x="107504" y="627534"/>
            <a:chExt cx="8775408" cy="1922782"/>
          </a:xfrm>
        </p:grpSpPr>
        <p:sp>
          <p:nvSpPr>
            <p:cNvPr id="9" name="Textfeld 8"/>
            <p:cNvSpPr txBox="1"/>
            <p:nvPr/>
          </p:nvSpPr>
          <p:spPr>
            <a:xfrm>
              <a:off x="682386" y="627534"/>
              <a:ext cx="810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+mn-lt"/>
                </a:rPr>
                <a:t>MDA</a:t>
              </a:r>
              <a:endParaRPr lang="de-DE" dirty="0">
                <a:latin typeface="+mn-lt"/>
              </a:endParaRPr>
            </a:p>
          </p:txBody>
        </p:sp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005032"/>
              <a:ext cx="8775408" cy="1545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0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91630"/>
            <a:ext cx="5172915" cy="3529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8621486" cy="994172"/>
          </a:xfrm>
        </p:spPr>
        <p:txBody>
          <a:bodyPr/>
          <a:lstStyle/>
          <a:p>
            <a:r>
              <a:rPr lang="en-CA" dirty="0" err="1" smtClean="0"/>
              <a:t>Vorhersage</a:t>
            </a:r>
            <a:r>
              <a:rPr lang="en-CA" dirty="0" smtClean="0"/>
              <a:t> der </a:t>
            </a:r>
            <a:r>
              <a:rPr lang="en-CA" dirty="0" err="1" smtClean="0"/>
              <a:t>Konsensus</a:t>
            </a:r>
            <a:r>
              <a:rPr lang="en-CA" dirty="0" smtClean="0"/>
              <a:t> </a:t>
            </a:r>
            <a:r>
              <a:rPr lang="en-CA" dirty="0" err="1" smtClean="0"/>
              <a:t>Subtypen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843808" y="1029965"/>
            <a:ext cx="278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atin typeface="+mn-lt"/>
              </a:rPr>
              <a:t>Validierungs</a:t>
            </a:r>
            <a:r>
              <a:rPr lang="de-DE" dirty="0" smtClean="0">
                <a:latin typeface="+mn-lt"/>
              </a:rPr>
              <a:t> Kohorte</a:t>
            </a:r>
            <a:endParaRPr lang="de-DE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44008" y="4177412"/>
            <a:ext cx="1092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latin typeface="+mn-lt"/>
              </a:rPr>
              <a:t>AUC ≥ 89%</a:t>
            </a:r>
            <a:endParaRPr lang="de-D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7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8621486" cy="994172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Überleben</a:t>
            </a:r>
            <a:r>
              <a:rPr lang="en-CA" dirty="0" smtClean="0"/>
              <a:t> in </a:t>
            </a:r>
            <a:r>
              <a:rPr lang="en-CA" dirty="0" err="1" smtClean="0"/>
              <a:t>Abhängigkeit</a:t>
            </a:r>
            <a:r>
              <a:rPr lang="en-CA" dirty="0" smtClean="0"/>
              <a:t> der </a:t>
            </a:r>
            <a:r>
              <a:rPr lang="en-CA" dirty="0" err="1" smtClean="0"/>
              <a:t>Konsensus</a:t>
            </a:r>
            <a:r>
              <a:rPr lang="en-CA" dirty="0" smtClean="0"/>
              <a:t> </a:t>
            </a:r>
            <a:r>
              <a:rPr lang="en-CA" dirty="0" err="1" smtClean="0"/>
              <a:t>Subtypen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946829" y="1575620"/>
            <a:ext cx="2833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n-lt"/>
              </a:rPr>
              <a:t>ohne</a:t>
            </a:r>
            <a:r>
              <a:rPr lang="de-DE" dirty="0" smtClean="0">
                <a:latin typeface="+mn-lt"/>
              </a:rPr>
              <a:t> Chemotherapie</a:t>
            </a:r>
            <a:endParaRPr lang="de-DE" dirty="0">
              <a:latin typeface="+mn-lt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37285"/>
            <a:ext cx="3901690" cy="2622697"/>
          </a:xfrm>
          <a:prstGeom prst="rect">
            <a:avLst/>
          </a:prstGeom>
        </p:spPr>
      </p:pic>
      <p:grpSp>
        <p:nvGrpSpPr>
          <p:cNvPr id="11" name="Gruppierung 10"/>
          <p:cNvGrpSpPr/>
          <p:nvPr/>
        </p:nvGrpSpPr>
        <p:grpSpPr>
          <a:xfrm>
            <a:off x="4572000" y="1575619"/>
            <a:ext cx="4520533" cy="3084363"/>
            <a:chOff x="4708069" y="1245988"/>
            <a:chExt cx="4520533" cy="3084363"/>
          </a:xfrm>
        </p:grpSpPr>
        <p:sp>
          <p:nvSpPr>
            <p:cNvPr id="6" name="Textfeld 5"/>
            <p:cNvSpPr txBox="1"/>
            <p:nvPr/>
          </p:nvSpPr>
          <p:spPr>
            <a:xfrm>
              <a:off x="4708069" y="1245988"/>
              <a:ext cx="452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mit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 err="1" smtClean="0">
                  <a:latin typeface="+mn-lt"/>
                </a:rPr>
                <a:t>neoadjuvanter</a:t>
              </a:r>
              <a:r>
                <a:rPr lang="de-DE" dirty="0" smtClean="0">
                  <a:latin typeface="+mn-lt"/>
                </a:rPr>
                <a:t> </a:t>
              </a:r>
              <a:r>
                <a:rPr lang="de-DE" dirty="0">
                  <a:latin typeface="+mn-lt"/>
                </a:rPr>
                <a:t>C</a:t>
              </a:r>
              <a:r>
                <a:rPr lang="de-DE" dirty="0" smtClean="0">
                  <a:latin typeface="+mn-lt"/>
                </a:rPr>
                <a:t>hemotherapie</a:t>
              </a:r>
              <a:endParaRPr lang="de-DE" dirty="0">
                <a:latin typeface="+mn-lt"/>
              </a:endParaRPr>
            </a:p>
          </p:txBody>
        </p:sp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43" y="1707654"/>
              <a:ext cx="3907361" cy="2622697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2755310" y="957957"/>
            <a:ext cx="347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+mn-lt"/>
              </a:defRPr>
            </a:lvl1pPr>
          </a:lstStyle>
          <a:p>
            <a:pPr algn="ctr"/>
            <a:r>
              <a:rPr lang="de-DE" b="0" dirty="0"/>
              <a:t>Blasenkarzinom Kohorten</a:t>
            </a:r>
          </a:p>
        </p:txBody>
      </p:sp>
    </p:spTree>
    <p:extLst>
      <p:ext uri="{BB962C8B-B14F-4D97-AF65-F5344CB8AC3E}">
        <p14:creationId xmlns:p14="http://schemas.microsoft.com/office/powerpoint/2010/main" val="5190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9"/>
          <a:stretch/>
        </p:blipFill>
        <p:spPr>
          <a:xfrm>
            <a:off x="5436096" y="373840"/>
            <a:ext cx="3528392" cy="4286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7886700" cy="994172"/>
          </a:xfrm>
        </p:spPr>
        <p:txBody>
          <a:bodyPr/>
          <a:lstStyle/>
          <a:p>
            <a:r>
              <a:rPr lang="en-CA" dirty="0" err="1" smtClean="0"/>
              <a:t>Zusammenfassung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0000" y="914400"/>
            <a:ext cx="5341182" cy="3263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Arial" charset="0"/>
              <a:buChar char="•"/>
            </a:pPr>
            <a:r>
              <a:rPr lang="en-CA" sz="2400" dirty="0" err="1" smtClean="0"/>
              <a:t>Vier</a:t>
            </a:r>
            <a:r>
              <a:rPr lang="en-CA" sz="2400" dirty="0" smtClean="0"/>
              <a:t> </a:t>
            </a:r>
            <a:r>
              <a:rPr lang="en-CA" sz="2400" dirty="0" err="1" smtClean="0"/>
              <a:t>Konsensus</a:t>
            </a:r>
            <a:r>
              <a:rPr lang="en-CA" sz="2400" dirty="0" smtClean="0"/>
              <a:t> </a:t>
            </a:r>
            <a:r>
              <a:rPr lang="en-CA" sz="2400" dirty="0" err="1" smtClean="0"/>
              <a:t>Subtypen</a:t>
            </a:r>
            <a:r>
              <a:rPr lang="en-CA" sz="2400" dirty="0" smtClean="0"/>
              <a:t> </a:t>
            </a:r>
          </a:p>
          <a:p>
            <a:pPr marL="457200" indent="-457200">
              <a:lnSpc>
                <a:spcPct val="200000"/>
              </a:lnSpc>
              <a:buFont typeface="Arial" charset="0"/>
              <a:buChar char="•"/>
            </a:pPr>
            <a:r>
              <a:rPr lang="en-CA" sz="2400" dirty="0" err="1" smtClean="0"/>
              <a:t>Methode</a:t>
            </a:r>
            <a:r>
              <a:rPr lang="en-CA" sz="2400" dirty="0" smtClean="0"/>
              <a:t> </a:t>
            </a:r>
            <a:r>
              <a:rPr lang="en-CA" sz="2400" dirty="0" err="1" smtClean="0"/>
              <a:t>für</a:t>
            </a:r>
            <a:r>
              <a:rPr lang="en-CA" sz="2400" dirty="0" smtClean="0"/>
              <a:t> </a:t>
            </a:r>
            <a:r>
              <a:rPr lang="de-DE" sz="2400" dirty="0" smtClean="0"/>
              <a:t>einzelnen </a:t>
            </a:r>
            <a:r>
              <a:rPr lang="de-DE" sz="2400" dirty="0"/>
              <a:t>Patienten</a:t>
            </a:r>
          </a:p>
          <a:p>
            <a:pPr marL="457200" indent="-457200">
              <a:lnSpc>
                <a:spcPct val="200000"/>
              </a:lnSpc>
              <a:buFont typeface="Arial" charset="0"/>
              <a:buChar char="•"/>
            </a:pPr>
            <a:r>
              <a:rPr lang="de-DE" sz="2400" dirty="0"/>
              <a:t>Basale Tumoren profitieren von </a:t>
            </a:r>
            <a:r>
              <a:rPr lang="de-DE" sz="2400" dirty="0" err="1"/>
              <a:t>neoadjuvanter</a:t>
            </a:r>
            <a:r>
              <a:rPr lang="de-DE" sz="2400" dirty="0"/>
              <a:t> </a:t>
            </a:r>
            <a:r>
              <a:rPr lang="de-DE" sz="2400" dirty="0" smtClean="0"/>
              <a:t>Chemotherapie</a:t>
            </a:r>
          </a:p>
        </p:txBody>
      </p:sp>
    </p:spTree>
    <p:extLst>
      <p:ext uri="{BB962C8B-B14F-4D97-AF65-F5344CB8AC3E}">
        <p14:creationId xmlns:p14="http://schemas.microsoft.com/office/powerpoint/2010/main" val="33407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43001" y="11405"/>
            <a:ext cx="6615354" cy="994172"/>
          </a:xfrm>
        </p:spPr>
        <p:txBody>
          <a:bodyPr/>
          <a:lstStyle/>
          <a:p>
            <a:pPr algn="ctr" eaLnBrk="1" hangingPunct="1"/>
            <a:r>
              <a:rPr lang="de-DE" altLang="en-US" b="1" dirty="0" smtClean="0">
                <a:latin typeface="+mn-lt"/>
                <a:ea typeface="MS PGothic" charset="-128"/>
              </a:rPr>
              <a:t>Danke</a:t>
            </a:r>
            <a:endParaRPr lang="de-DE" altLang="en-US" b="1" dirty="0">
              <a:latin typeface="+mn-lt"/>
              <a:ea typeface="MS PGothic" charset="-128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772666" y="843558"/>
            <a:ext cx="2359174" cy="41044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PC</a:t>
            </a:r>
            <a:r>
              <a:rPr lang="de-DE" altLang="en-US" sz="1600" dirty="0">
                <a:ea typeface="MS PGothic" charset="-128"/>
              </a:rPr>
              <a:t>. </a:t>
            </a:r>
            <a:r>
              <a:rPr lang="de-DE" altLang="en-US" sz="1600" dirty="0" smtClean="0">
                <a:ea typeface="MS PGothic" charset="-128"/>
              </a:rPr>
              <a:t>Black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J</a:t>
            </a:r>
            <a:r>
              <a:rPr lang="de-DE" altLang="en-US" sz="1600" dirty="0">
                <a:ea typeface="MS PGothic" charset="-128"/>
              </a:rPr>
              <a:t>. </a:t>
            </a:r>
            <a:r>
              <a:rPr lang="de-DE" altLang="en-US" sz="1600" dirty="0" smtClean="0">
                <a:ea typeface="MS PGothic" charset="-128"/>
              </a:rPr>
              <a:t>Douglas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J</a:t>
            </a:r>
            <a:r>
              <a:rPr lang="de-DE" altLang="en-US" sz="1600" dirty="0">
                <a:ea typeface="MS PGothic" charset="-128"/>
              </a:rPr>
              <a:t>. </a:t>
            </a:r>
            <a:r>
              <a:rPr lang="de-DE" altLang="en-US" sz="1600" dirty="0" smtClean="0">
                <a:ea typeface="MS PGothic" charset="-128"/>
              </a:rPr>
              <a:t>Wright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M</a:t>
            </a:r>
            <a:r>
              <a:rPr lang="de-DE" altLang="en-US" sz="1600" dirty="0">
                <a:ea typeface="MS PGothic" charset="-128"/>
              </a:rPr>
              <a:t>. van der </a:t>
            </a:r>
            <a:r>
              <a:rPr lang="de-DE" altLang="en-US" sz="1600" dirty="0" err="1" smtClean="0">
                <a:ea typeface="MS PGothic" charset="-128"/>
              </a:rPr>
              <a:t>Heijden</a:t>
            </a:r>
            <a:endParaRPr lang="de-DE" altLang="en-US" sz="1600" dirty="0" smtClean="0">
              <a:ea typeface="MS PGothic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B</a:t>
            </a:r>
            <a:r>
              <a:rPr lang="de-DE" altLang="en-US" sz="1600" dirty="0">
                <a:ea typeface="MS PGothic" charset="-128"/>
              </a:rPr>
              <a:t>. van </a:t>
            </a:r>
            <a:r>
              <a:rPr lang="de-DE" altLang="en-US" sz="1600" dirty="0" err="1">
                <a:ea typeface="MS PGothic" charset="-128"/>
              </a:rPr>
              <a:t>Rhijn</a:t>
            </a:r>
            <a:endParaRPr lang="de-DE" altLang="en-US" sz="1600" dirty="0">
              <a:ea typeface="MS PGothic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GN</a:t>
            </a:r>
            <a:r>
              <a:rPr lang="de-DE" altLang="en-US" sz="1600" dirty="0">
                <a:ea typeface="MS PGothic" charset="-128"/>
              </a:rPr>
              <a:t>. </a:t>
            </a:r>
            <a:r>
              <a:rPr lang="de-DE" altLang="en-US" sz="1600" dirty="0" err="1" smtClean="0">
                <a:ea typeface="MS PGothic" charset="-128"/>
              </a:rPr>
              <a:t>Thalmann</a:t>
            </a:r>
            <a:endParaRPr lang="de-DE" altLang="en-US" sz="1600" dirty="0" smtClean="0">
              <a:ea typeface="MS PGothic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MA</a:t>
            </a:r>
            <a:r>
              <a:rPr lang="de-DE" altLang="en-US" sz="1600" dirty="0">
                <a:ea typeface="MS PGothic" charset="-128"/>
              </a:rPr>
              <a:t>. </a:t>
            </a:r>
            <a:r>
              <a:rPr lang="de-DE" altLang="en-US" sz="1600" dirty="0" err="1">
                <a:ea typeface="MS PGothic" charset="-128"/>
              </a:rPr>
              <a:t>Dall‘Era</a:t>
            </a:r>
            <a:endParaRPr lang="de-DE" altLang="en-US" sz="1600" dirty="0">
              <a:ea typeface="MS PGothic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JL</a:t>
            </a:r>
            <a:r>
              <a:rPr lang="de-DE" altLang="en-US" sz="1600" dirty="0">
                <a:ea typeface="MS PGothic" charset="-128"/>
              </a:rPr>
              <a:t>. </a:t>
            </a:r>
            <a:r>
              <a:rPr lang="de-DE" altLang="en-US" sz="1600" dirty="0" err="1" smtClean="0">
                <a:ea typeface="MS PGothic" charset="-128"/>
              </a:rPr>
              <a:t>Boormans</a:t>
            </a:r>
            <a:endParaRPr lang="de-DE" altLang="en-US" sz="1600" dirty="0" smtClean="0">
              <a:ea typeface="MS PGothic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de-DE" altLang="en-US" sz="1600" dirty="0">
                <a:ea typeface="MS PGothic" charset="-128"/>
              </a:rPr>
              <a:t>E. </a:t>
            </a:r>
            <a:r>
              <a:rPr lang="de-DE" altLang="en-US" sz="1600" dirty="0" err="1" smtClean="0">
                <a:ea typeface="MS PGothic" charset="-128"/>
              </a:rPr>
              <a:t>Davicioni</a:t>
            </a:r>
            <a:endParaRPr lang="de-DE" altLang="en-US" sz="1600" dirty="0" smtClean="0">
              <a:ea typeface="MS PGothic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HA</a:t>
            </a:r>
            <a:r>
              <a:rPr lang="de-DE" altLang="en-US" sz="1600" dirty="0">
                <a:ea typeface="MS PGothic" charset="-128"/>
              </a:rPr>
              <a:t>. </a:t>
            </a:r>
            <a:r>
              <a:rPr lang="de-DE" altLang="en-US" sz="1600" dirty="0" err="1" smtClean="0">
                <a:ea typeface="MS PGothic" charset="-128"/>
              </a:rPr>
              <a:t>Ashab</a:t>
            </a:r>
            <a:endParaRPr lang="de-DE" altLang="en-US" sz="1600" dirty="0" smtClean="0">
              <a:ea typeface="MS PGothic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Q. Wang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N. </a:t>
            </a:r>
            <a:r>
              <a:rPr lang="de-DE" altLang="en-US" sz="1600" dirty="0" err="1" smtClean="0">
                <a:ea typeface="MS PGothic" charset="-128"/>
              </a:rPr>
              <a:t>Erho</a:t>
            </a:r>
            <a:endParaRPr lang="de-DE" altLang="en-US" sz="1600" dirty="0" smtClean="0">
              <a:ea typeface="MS PGothic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de-DE" altLang="en-US" sz="1600" dirty="0">
                <a:ea typeface="MS PGothic" charset="-128"/>
              </a:rPr>
              <a:t>G. </a:t>
            </a:r>
            <a:r>
              <a:rPr lang="de-DE" altLang="en-US" sz="1600" dirty="0" err="1" smtClean="0">
                <a:ea typeface="MS PGothic" charset="-128"/>
              </a:rPr>
              <a:t>Sjödahl</a:t>
            </a:r>
            <a:endParaRPr lang="de-DE" altLang="en-US" sz="1600" dirty="0" smtClean="0">
              <a:ea typeface="MS PGothic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CA" sz="1600" dirty="0"/>
              <a:t>WY. </a:t>
            </a:r>
            <a:r>
              <a:rPr lang="en-CA" sz="1600" dirty="0" smtClean="0"/>
              <a:t>Kim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CA" sz="1600" dirty="0"/>
              <a:t>SP. </a:t>
            </a:r>
            <a:r>
              <a:rPr lang="en-CA" sz="1600" dirty="0" smtClean="0"/>
              <a:t>Lerner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de-DE" altLang="en-US" sz="1600" dirty="0" smtClean="0">
                <a:ea typeface="MS PGothic" charset="-128"/>
              </a:rPr>
              <a:t>DJ. </a:t>
            </a:r>
            <a:r>
              <a:rPr lang="de-DE" altLang="en-US" sz="1600" dirty="0" err="1" smtClean="0">
                <a:ea typeface="MS PGothic" charset="-128"/>
              </a:rPr>
              <a:t>McConkey</a:t>
            </a:r>
            <a:endParaRPr lang="de-DE" altLang="en-US" sz="1600" dirty="0">
              <a:ea typeface="MS PGothic" charset="-128"/>
            </a:endParaRPr>
          </a:p>
        </p:txBody>
      </p:sp>
      <p:pic>
        <p:nvPicPr>
          <p:cNvPr id="1026" name="Picture 2" descr="ildergebnis für schweizerischer nationalfo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78" y="3530352"/>
            <a:ext cx="3757042" cy="12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" b="10800"/>
          <a:stretch/>
        </p:blipFill>
        <p:spPr>
          <a:xfrm>
            <a:off x="4450678" y="969534"/>
            <a:ext cx="3757042" cy="23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8" y="0"/>
            <a:ext cx="8568952" cy="994172"/>
          </a:xfrm>
        </p:spPr>
        <p:txBody>
          <a:bodyPr>
            <a:normAutofit/>
          </a:bodyPr>
          <a:lstStyle/>
          <a:p>
            <a:r>
              <a:rPr lang="en-CA" dirty="0" smtClean="0"/>
              <a:t>Original </a:t>
            </a:r>
            <a:r>
              <a:rPr lang="en-CA" dirty="0" err="1" smtClean="0"/>
              <a:t>Methoden</a:t>
            </a:r>
            <a:r>
              <a:rPr lang="en-CA" dirty="0" smtClean="0"/>
              <a:t> in der NAC </a:t>
            </a:r>
            <a:r>
              <a:rPr lang="en-CA" dirty="0" err="1" smtClean="0"/>
              <a:t>Kohorte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059582"/>
            <a:ext cx="8079869" cy="3910384"/>
          </a:xfrm>
        </p:spPr>
      </p:pic>
    </p:spTree>
    <p:extLst>
      <p:ext uri="{BB962C8B-B14F-4D97-AF65-F5344CB8AC3E}">
        <p14:creationId xmlns:p14="http://schemas.microsoft.com/office/powerpoint/2010/main" val="13782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8551702" cy="994172"/>
          </a:xfrm>
        </p:spPr>
        <p:txBody>
          <a:bodyPr>
            <a:noAutofit/>
          </a:bodyPr>
          <a:lstStyle/>
          <a:p>
            <a:r>
              <a:rPr lang="en-CA" dirty="0" err="1" smtClean="0"/>
              <a:t>Charakteristika</a:t>
            </a:r>
            <a:r>
              <a:rPr lang="en-CA" dirty="0" smtClean="0"/>
              <a:t> </a:t>
            </a:r>
            <a:r>
              <a:rPr lang="en-CA" dirty="0" err="1" smtClean="0"/>
              <a:t>im</a:t>
            </a:r>
            <a:r>
              <a:rPr lang="en-CA" dirty="0" smtClean="0"/>
              <a:t> </a:t>
            </a:r>
            <a:r>
              <a:rPr lang="en-CA" dirty="0" err="1" smtClean="0"/>
              <a:t>basalen</a:t>
            </a:r>
            <a:r>
              <a:rPr lang="en-CA" dirty="0" smtClean="0"/>
              <a:t> und </a:t>
            </a:r>
            <a:r>
              <a:rPr lang="en-CA" dirty="0" err="1" smtClean="0"/>
              <a:t>luminalen</a:t>
            </a:r>
            <a:r>
              <a:rPr lang="en-CA" dirty="0" smtClean="0"/>
              <a:t> </a:t>
            </a:r>
            <a:r>
              <a:rPr lang="en-CA" dirty="0" err="1" smtClean="0"/>
              <a:t>Urothel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1" y="1680694"/>
            <a:ext cx="3407180" cy="250427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913" y="1680694"/>
            <a:ext cx="4544816" cy="27480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41200" y="4675009"/>
            <a:ext cx="228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Choi</a:t>
            </a:r>
            <a:r>
              <a:rPr lang="de-DE" sz="1200" dirty="0" smtClean="0"/>
              <a:t>, </a:t>
            </a:r>
            <a:r>
              <a:rPr lang="de-DE" sz="1200" i="1" dirty="0" err="1">
                <a:latin typeface="+mn-lt"/>
              </a:rPr>
              <a:t>Nat</a:t>
            </a:r>
            <a:r>
              <a:rPr lang="de-DE" sz="1200" i="1" dirty="0">
                <a:latin typeface="+mn-lt"/>
              </a:rPr>
              <a:t> </a:t>
            </a:r>
            <a:r>
              <a:rPr lang="de-DE" sz="1200" i="1" dirty="0" err="1">
                <a:latin typeface="+mn-lt"/>
              </a:rPr>
              <a:t>Rev</a:t>
            </a:r>
            <a:r>
              <a:rPr lang="de-DE" sz="1200" i="1" dirty="0">
                <a:latin typeface="+mn-lt"/>
              </a:rPr>
              <a:t> Cancer</a:t>
            </a:r>
            <a:r>
              <a:rPr lang="de-DE" sz="1200" dirty="0" smtClean="0">
                <a:latin typeface="+mn-lt"/>
              </a:rPr>
              <a:t>, 2014</a:t>
            </a:r>
            <a:endParaRPr lang="de-DE" sz="1200" dirty="0">
              <a:latin typeface="+mn-lt"/>
            </a:endParaRPr>
          </a:p>
          <a:p>
            <a:r>
              <a:rPr lang="de-DE" sz="1200" dirty="0" smtClean="0">
                <a:latin typeface="+mn-lt"/>
              </a:rPr>
              <a:t>Kobayashi,  </a:t>
            </a:r>
            <a:r>
              <a:rPr lang="de-DE" sz="1200" i="1" dirty="0" err="1">
                <a:latin typeface="+mn-lt"/>
              </a:rPr>
              <a:t>Nat</a:t>
            </a:r>
            <a:r>
              <a:rPr lang="de-DE" sz="1200" i="1" dirty="0">
                <a:latin typeface="+mn-lt"/>
              </a:rPr>
              <a:t> </a:t>
            </a:r>
            <a:r>
              <a:rPr lang="de-DE" sz="1200" i="1" dirty="0" err="1">
                <a:latin typeface="+mn-lt"/>
              </a:rPr>
              <a:t>Rev</a:t>
            </a:r>
            <a:r>
              <a:rPr lang="de-DE" sz="1200" i="1" dirty="0">
                <a:latin typeface="+mn-lt"/>
              </a:rPr>
              <a:t> Cancer</a:t>
            </a:r>
            <a:r>
              <a:rPr lang="de-DE" sz="1200" dirty="0">
                <a:latin typeface="+mn-lt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8506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0" y="936447"/>
            <a:ext cx="4293190" cy="20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932022"/>
            <a:ext cx="5132105" cy="20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6000" y="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 eaLnBrk="1" latinLnBrk="0" hangingPunct="1">
              <a:lnSpc>
                <a:spcPct val="90000"/>
              </a:lnSpc>
              <a:buNone/>
              <a:defRPr sz="3300"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err="1" smtClean="0"/>
              <a:t>Molekulare</a:t>
            </a:r>
            <a:r>
              <a:rPr lang="en-CA" dirty="0" smtClean="0"/>
              <a:t> </a:t>
            </a:r>
            <a:r>
              <a:rPr lang="en-CA" dirty="0" err="1" smtClean="0"/>
              <a:t>Subtypen</a:t>
            </a:r>
            <a:r>
              <a:rPr lang="en-CA" dirty="0" smtClean="0"/>
              <a:t> des </a:t>
            </a:r>
            <a:r>
              <a:rPr lang="en-CA" dirty="0" err="1" smtClean="0"/>
              <a:t>Blasenkarzinoms</a:t>
            </a: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742" y="855513"/>
            <a:ext cx="3949655" cy="20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390" y="2770154"/>
            <a:ext cx="3711471" cy="20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1223440" y="1978843"/>
            <a:ext cx="5530296" cy="1384995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+mn-lt"/>
              </a:rPr>
              <a:t>Vier verschiedene Methoden</a:t>
            </a:r>
          </a:p>
          <a:p>
            <a:endParaRPr lang="de-DE" sz="2800" b="1" dirty="0" smtClean="0">
              <a:latin typeface="+mn-lt"/>
            </a:endParaRPr>
          </a:p>
          <a:p>
            <a:r>
              <a:rPr lang="de-DE" sz="2800" b="1" dirty="0" smtClean="0">
                <a:latin typeface="+mn-lt"/>
              </a:rPr>
              <a:t>Alle gemeinsam: Basal und </a:t>
            </a:r>
            <a:r>
              <a:rPr lang="de-DE" sz="2800" b="1" dirty="0" err="1" smtClean="0">
                <a:latin typeface="+mn-lt"/>
              </a:rPr>
              <a:t>Luminal</a:t>
            </a:r>
            <a:endParaRPr lang="de-DE" sz="2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4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0"/>
            <a:ext cx="7886700" cy="994172"/>
          </a:xfrm>
        </p:spPr>
        <p:txBody>
          <a:bodyPr/>
          <a:lstStyle/>
          <a:p>
            <a:r>
              <a:rPr lang="de-DE" dirty="0" smtClean="0"/>
              <a:t>Klinischer Kontext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5078288" y="1972542"/>
            <a:ext cx="3742184" cy="232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de-DE" dirty="0" smtClean="0"/>
              <a:t>Verbesserung des 5-Jahres Überlebens um 5-7%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Kein Ansprechen in 60% der Patienten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"/>
          <a:stretch/>
        </p:blipFill>
        <p:spPr>
          <a:xfrm>
            <a:off x="755576" y="1984747"/>
            <a:ext cx="3033119" cy="274521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39752" y="4847412"/>
            <a:ext cx="1880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dirty="0" err="1" smtClean="0"/>
              <a:t>Daumrauer</a:t>
            </a:r>
            <a:r>
              <a:rPr lang="en-US" altLang="en-US" sz="1200" dirty="0"/>
              <a:t>, </a:t>
            </a:r>
            <a:r>
              <a:rPr lang="en-US" altLang="en-US" sz="1200" i="1" dirty="0"/>
              <a:t>PNAS</a:t>
            </a:r>
            <a:r>
              <a:rPr lang="en-US" altLang="en-US" sz="1200" dirty="0"/>
              <a:t>, </a:t>
            </a:r>
            <a:r>
              <a:rPr lang="en-US" altLang="en-US" sz="1200" dirty="0" smtClean="0"/>
              <a:t>2014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629842" y="1017712"/>
            <a:ext cx="3651561" cy="617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 smtClean="0"/>
              <a:t>Molekulare Subtypen und Überleben</a:t>
            </a:r>
            <a:endParaRPr lang="de-DE" sz="2400" b="1" dirty="0"/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4962703" y="1017712"/>
            <a:ext cx="4181297" cy="617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 err="1"/>
              <a:t>N</a:t>
            </a:r>
            <a:r>
              <a:rPr lang="de-DE" sz="2400" b="1" dirty="0" err="1" smtClean="0"/>
              <a:t>eoadjuvante</a:t>
            </a:r>
            <a:r>
              <a:rPr lang="de-DE" sz="2400" b="1" dirty="0" smtClean="0"/>
              <a:t> Chemotherapie (NAC) im Blasenkarzinom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6368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76000" y="208"/>
            <a:ext cx="8964552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 err="1" smtClean="0"/>
              <a:t>Molekulare</a:t>
            </a:r>
            <a:r>
              <a:rPr lang="nl-NL" sz="3200" dirty="0" smtClean="0"/>
              <a:t> Subtypen </a:t>
            </a:r>
            <a:r>
              <a:rPr lang="nl-NL" sz="3200" dirty="0" err="1" smtClean="0"/>
              <a:t>und</a:t>
            </a:r>
            <a:r>
              <a:rPr lang="nl-NL" sz="3200" dirty="0" smtClean="0"/>
              <a:t> Chemotherapie (NAC)</a:t>
            </a:r>
            <a:endParaRPr lang="nl-NL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400" dirty="0" smtClean="0"/>
              <a:t>Nur </a:t>
            </a:r>
            <a:r>
              <a:rPr lang="de-DE" sz="2400" dirty="0" err="1" smtClean="0"/>
              <a:t>MDAnderson</a:t>
            </a:r>
            <a:r>
              <a:rPr lang="de-DE" sz="2400" dirty="0" smtClean="0"/>
              <a:t> Methode untersucht</a:t>
            </a:r>
          </a:p>
          <a:p>
            <a:pPr marR="0" lvl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400" dirty="0" smtClean="0"/>
              <a:t>Relativ kleinen </a:t>
            </a:r>
            <a:r>
              <a:rPr lang="de-DE" sz="2400" dirty="0"/>
              <a:t>C</a:t>
            </a:r>
            <a:r>
              <a:rPr lang="de-DE" sz="2400" dirty="0" smtClean="0"/>
              <a:t>hemotherapie Kohorten</a:t>
            </a:r>
          </a:p>
          <a:p>
            <a:pPr marR="0" lvl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400" dirty="0" smtClean="0"/>
              <a:t>Keine Methode auf einzelnen Patienten anwendbar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522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0"/>
            <a:ext cx="7886700" cy="994172"/>
          </a:xfrm>
        </p:spPr>
        <p:txBody>
          <a:bodyPr/>
          <a:lstStyle/>
          <a:p>
            <a:r>
              <a:rPr lang="de-DE" dirty="0" smtClean="0"/>
              <a:t>Ziel unserer Studie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8623870" cy="3263504"/>
          </a:xfr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200000"/>
              </a:lnSpc>
              <a:spcBef>
                <a:spcPts val="0"/>
              </a:spcBef>
              <a:buFont typeface="Arial" charset="0"/>
            </a:pPr>
            <a:r>
              <a:rPr lang="de-DE" sz="2400" dirty="0" smtClean="0"/>
              <a:t>Verhalten aller Subtypen mit </a:t>
            </a:r>
            <a:r>
              <a:rPr lang="de-DE" sz="2400" dirty="0" err="1" smtClean="0"/>
              <a:t>neoadjuvanter</a:t>
            </a:r>
            <a:r>
              <a:rPr lang="de-DE" sz="2400" dirty="0" smtClean="0"/>
              <a:t> Chemotherapie (NAC)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Font typeface="Arial" charset="0"/>
            </a:pPr>
            <a:r>
              <a:rPr lang="de-DE" sz="2400" dirty="0" smtClean="0"/>
              <a:t>Konsensus Subtypen aus original Methoden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Font typeface="Arial" charset="0"/>
            </a:pPr>
            <a:r>
              <a:rPr lang="de-DE" sz="2400" dirty="0" smtClean="0"/>
              <a:t>Bestimmung im einzelnem Patienten</a:t>
            </a:r>
          </a:p>
        </p:txBody>
      </p:sp>
    </p:spTree>
    <p:extLst>
      <p:ext uri="{BB962C8B-B14F-4D97-AF65-F5344CB8AC3E}">
        <p14:creationId xmlns:p14="http://schemas.microsoft.com/office/powerpoint/2010/main" val="3865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0" y="0"/>
            <a:ext cx="8568000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altLang="en-US" dirty="0" smtClean="0"/>
              <a:t>Kohorte mit </a:t>
            </a:r>
            <a:r>
              <a:rPr lang="de-DE" altLang="en-US" dirty="0" err="1" smtClean="0"/>
              <a:t>neoadjuvanter</a:t>
            </a:r>
            <a:r>
              <a:rPr lang="de-DE" altLang="en-US" dirty="0" smtClean="0"/>
              <a:t> Chemotherapie (NAC)</a:t>
            </a:r>
            <a:endParaRPr lang="de-DE" alt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628650" y="914400"/>
            <a:ext cx="3886200" cy="326350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de-DE" sz="2800" b="1" dirty="0"/>
              <a:t>Entwicklung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/>
              <a:t>223 TURBT vor NAC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/>
              <a:t>200 </a:t>
            </a:r>
            <a:r>
              <a:rPr lang="de-DE" sz="2800" dirty="0" err="1"/>
              <a:t>Cisplatin</a:t>
            </a:r>
            <a:r>
              <a:rPr lang="de-DE" sz="2800" dirty="0"/>
              <a:t> basiert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de-DE" sz="2800" b="1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de-DE" sz="2000" dirty="0"/>
              <a:t>Zentren: Bern, Vancouver, Seattle, Amsterdam, Southampton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29150" y="914400"/>
            <a:ext cx="3886200" cy="326350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de-DE" sz="2800" b="1" dirty="0"/>
              <a:t>Validierung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/>
              <a:t>82 TUBRT vor NAC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/>
              <a:t>69 </a:t>
            </a:r>
            <a:r>
              <a:rPr lang="de-DE" sz="2800" dirty="0" err="1"/>
              <a:t>Cisplatin</a:t>
            </a:r>
            <a:r>
              <a:rPr lang="de-DE" sz="2800" dirty="0"/>
              <a:t> basiert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de-DE" sz="2800" b="1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de-DE" sz="2000" dirty="0"/>
              <a:t>Zentren: UC Davis, Rotterdam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9841" y="4731990"/>
            <a:ext cx="66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Expressionsprofil mit </a:t>
            </a:r>
            <a:r>
              <a:rPr lang="de-DE" sz="1800" dirty="0" err="1" smtClean="0">
                <a:latin typeface="+mn-lt"/>
              </a:rPr>
              <a:t>HuEx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Microarray</a:t>
            </a:r>
            <a:r>
              <a:rPr lang="de-DE" sz="1800" dirty="0" smtClean="0">
                <a:latin typeface="+mn-lt"/>
              </a:rPr>
              <a:t> (</a:t>
            </a:r>
            <a:r>
              <a:rPr lang="de-DE" sz="1800" dirty="0" err="1" smtClean="0">
                <a:latin typeface="+mn-lt"/>
              </a:rPr>
              <a:t>Affymetrix</a:t>
            </a:r>
            <a:r>
              <a:rPr lang="de-DE" sz="1800" dirty="0" smtClean="0">
                <a:latin typeface="+mn-lt"/>
              </a:rPr>
              <a:t>)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17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0" y="0"/>
            <a:ext cx="8388488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altLang="en-US" dirty="0" smtClean="0"/>
              <a:t>Kohorte ohne Chemotherapie (</a:t>
            </a:r>
            <a:r>
              <a:rPr lang="de-DE" altLang="en-US" dirty="0" err="1" smtClean="0"/>
              <a:t>n</a:t>
            </a:r>
            <a:r>
              <a:rPr lang="de-DE" altLang="en-US" dirty="0" smtClean="0"/>
              <a:t>=476)</a:t>
            </a:r>
            <a:endParaRPr lang="de-DE" alt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630000" y="914400"/>
            <a:ext cx="3886200" cy="3263504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 smtClean="0"/>
              <a:t>TCGA Datensatz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 err="1" smtClean="0"/>
              <a:t>n</a:t>
            </a:r>
            <a:r>
              <a:rPr lang="de-DE" sz="2800" dirty="0" smtClean="0"/>
              <a:t>=179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 err="1" smtClean="0"/>
              <a:t>RNAseq</a:t>
            </a:r>
            <a:r>
              <a:rPr lang="de-DE" sz="2800" dirty="0" smtClean="0"/>
              <a:t> (</a:t>
            </a:r>
            <a:r>
              <a:rPr lang="de-DE" sz="2800" dirty="0" err="1" smtClean="0"/>
              <a:t>Illumina</a:t>
            </a:r>
            <a:r>
              <a:rPr lang="de-DE" sz="2800" dirty="0" smtClean="0"/>
              <a:t>)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de-DE" sz="28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b="1" dirty="0" smtClean="0"/>
              <a:t>MDA Datensatz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 err="1" smtClean="0"/>
              <a:t>n</a:t>
            </a:r>
            <a:r>
              <a:rPr lang="de-DE" sz="2800" dirty="0" smtClean="0"/>
              <a:t>=107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 err="1" smtClean="0"/>
              <a:t>Illumina</a:t>
            </a:r>
            <a:r>
              <a:rPr lang="de-DE" sz="2800" dirty="0" smtClean="0"/>
              <a:t> DASL</a:t>
            </a:r>
            <a:endParaRPr lang="de-DE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629150" y="915566"/>
            <a:ext cx="3886200" cy="326350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b="1" dirty="0"/>
              <a:t>Lund Datensatz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 err="1"/>
              <a:t>n</a:t>
            </a:r>
            <a:r>
              <a:rPr lang="de-DE" sz="2800" dirty="0"/>
              <a:t>=190 </a:t>
            </a:r>
            <a:endParaRPr lang="de-DE" sz="2800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2800" dirty="0" err="1" smtClean="0"/>
              <a:t>Illumina</a:t>
            </a:r>
            <a:r>
              <a:rPr lang="de-DE" sz="2800" dirty="0" smtClean="0"/>
              <a:t> V3.0</a:t>
            </a:r>
            <a:endParaRPr lang="de-DE" sz="28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41200" y="4443958"/>
            <a:ext cx="2088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dirty="0" smtClean="0"/>
              <a:t>Choi, </a:t>
            </a:r>
            <a:r>
              <a:rPr lang="en-US" altLang="en-US" sz="1200" i="1" dirty="0" smtClean="0"/>
              <a:t>Cancer </a:t>
            </a:r>
            <a:r>
              <a:rPr lang="en-US" altLang="en-US" sz="1200" i="1" dirty="0"/>
              <a:t>Cell</a:t>
            </a:r>
            <a:r>
              <a:rPr lang="en-US" altLang="en-US" sz="1200" dirty="0"/>
              <a:t>, </a:t>
            </a:r>
            <a:r>
              <a:rPr lang="en-US" altLang="en-US" sz="1200" dirty="0" smtClean="0"/>
              <a:t>2014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dirty="0" smtClean="0"/>
              <a:t>TCGA</a:t>
            </a:r>
            <a:r>
              <a:rPr lang="en-US" altLang="en-US" sz="1200" dirty="0"/>
              <a:t>, </a:t>
            </a:r>
            <a:r>
              <a:rPr lang="en-US" altLang="en-US" sz="1200" i="1" dirty="0"/>
              <a:t>Nature</a:t>
            </a:r>
            <a:r>
              <a:rPr lang="en-US" altLang="en-US" sz="1200" dirty="0"/>
              <a:t>, </a:t>
            </a:r>
            <a:r>
              <a:rPr lang="en-US" altLang="en-US" sz="1200" dirty="0" smtClean="0"/>
              <a:t>2014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dirty="0" err="1" smtClean="0"/>
              <a:t>Sjödahl</a:t>
            </a:r>
            <a:r>
              <a:rPr lang="en-US" altLang="en-US" sz="1200" dirty="0"/>
              <a:t>, </a:t>
            </a:r>
            <a:r>
              <a:rPr lang="en-US" altLang="en-US" sz="1200" i="1" dirty="0" err="1"/>
              <a:t>Clin</a:t>
            </a:r>
            <a:r>
              <a:rPr lang="en-US" altLang="en-US" sz="1200" i="1" dirty="0"/>
              <a:t> Cancer Res</a:t>
            </a:r>
            <a:r>
              <a:rPr lang="en-US" altLang="en-US" sz="1200" dirty="0"/>
              <a:t>, </a:t>
            </a:r>
            <a:r>
              <a:rPr lang="en-US" altLang="en-US" sz="1200" dirty="0" smtClean="0"/>
              <a:t>2012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604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8568952" cy="994172"/>
          </a:xfrm>
        </p:spPr>
        <p:txBody>
          <a:bodyPr>
            <a:noAutofit/>
          </a:bodyPr>
          <a:lstStyle/>
          <a:p>
            <a:r>
              <a:rPr lang="en-CA" dirty="0" smtClean="0"/>
              <a:t>Basal und Luminal in NAC </a:t>
            </a:r>
            <a:r>
              <a:rPr lang="en-CA" dirty="0" err="1" smtClean="0"/>
              <a:t>Kohorte</a:t>
            </a: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64" y="994172"/>
            <a:ext cx="5373624" cy="3471672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2"/>
          <a:stretch/>
        </p:blipFill>
        <p:spPr>
          <a:xfrm>
            <a:off x="4194852" y="1032998"/>
            <a:ext cx="3355484" cy="438912"/>
          </a:xfrm>
          <a:prstGeom prst="rect">
            <a:avLst/>
          </a:prstGeom>
        </p:spPr>
      </p:pic>
      <p:grpSp>
        <p:nvGrpSpPr>
          <p:cNvPr id="7" name="Gruppierung 6"/>
          <p:cNvGrpSpPr/>
          <p:nvPr/>
        </p:nvGrpSpPr>
        <p:grpSpPr>
          <a:xfrm>
            <a:off x="4194853" y="1491629"/>
            <a:ext cx="4537386" cy="1963165"/>
            <a:chOff x="4194853" y="1491629"/>
            <a:chExt cx="4537386" cy="1963165"/>
          </a:xfrm>
        </p:grpSpPr>
        <p:sp>
          <p:nvSpPr>
            <p:cNvPr id="4" name="Rechteck 3"/>
            <p:cNvSpPr/>
            <p:nvPr/>
          </p:nvSpPr>
          <p:spPr>
            <a:xfrm>
              <a:off x="4194853" y="1491629"/>
              <a:ext cx="4537385" cy="1963165"/>
            </a:xfrm>
            <a:prstGeom prst="rect">
              <a:avLst/>
            </a:prstGeom>
            <a:no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572947" y="2057712"/>
              <a:ext cx="11592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err="1" smtClean="0">
                  <a:solidFill>
                    <a:srgbClr val="224C9A"/>
                  </a:solidFill>
                  <a:latin typeface="+mn-lt"/>
                </a:rPr>
                <a:t>Luminale</a:t>
              </a:r>
              <a:endParaRPr lang="de-DE" sz="2000" b="1" dirty="0">
                <a:solidFill>
                  <a:srgbClr val="224C9A"/>
                </a:solidFill>
                <a:latin typeface="+mn-lt"/>
              </a:endParaRPr>
            </a:p>
            <a:p>
              <a:r>
                <a:rPr lang="de-DE" sz="2000" b="1" dirty="0" smtClean="0">
                  <a:solidFill>
                    <a:srgbClr val="224C9A"/>
                  </a:solidFill>
                  <a:latin typeface="+mn-lt"/>
                </a:rPr>
                <a:t>Gene</a:t>
              </a:r>
              <a:endParaRPr lang="de-DE" sz="2000" b="1" dirty="0">
                <a:solidFill>
                  <a:srgbClr val="224C9A"/>
                </a:solidFill>
                <a:latin typeface="+mn-lt"/>
              </a:endParaRP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1115616" y="3454794"/>
            <a:ext cx="3079236" cy="1011050"/>
            <a:chOff x="1115616" y="3454794"/>
            <a:chExt cx="3079236" cy="1011050"/>
          </a:xfrm>
        </p:grpSpPr>
        <p:sp>
          <p:nvSpPr>
            <p:cNvPr id="9" name="Rechteck 8"/>
            <p:cNvSpPr/>
            <p:nvPr/>
          </p:nvSpPr>
          <p:spPr>
            <a:xfrm>
              <a:off x="1115616" y="3454794"/>
              <a:ext cx="3079236" cy="1011050"/>
            </a:xfrm>
            <a:prstGeom prst="rect">
              <a:avLst/>
            </a:prstGeom>
            <a:no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246565" y="3606376"/>
              <a:ext cx="8771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000" b="1" dirty="0" smtClean="0">
                  <a:solidFill>
                    <a:srgbClr val="E52122"/>
                  </a:solidFill>
                  <a:latin typeface="+mn-lt"/>
                </a:rPr>
                <a:t>Basale</a:t>
              </a:r>
              <a:endParaRPr lang="de-DE" sz="2000" b="1" dirty="0">
                <a:solidFill>
                  <a:srgbClr val="E52122"/>
                </a:solidFill>
                <a:latin typeface="+mn-lt"/>
              </a:endParaRPr>
            </a:p>
            <a:p>
              <a:pPr algn="r"/>
              <a:r>
                <a:rPr lang="de-DE" sz="2000" b="1" dirty="0" smtClean="0">
                  <a:solidFill>
                    <a:srgbClr val="E52122"/>
                  </a:solidFill>
                  <a:latin typeface="+mn-lt"/>
                </a:rPr>
                <a:t>Gene</a:t>
              </a:r>
              <a:endParaRPr lang="de-DE" sz="2000" b="1" dirty="0">
                <a:solidFill>
                  <a:srgbClr val="E52122"/>
                </a:solidFill>
                <a:latin typeface="+mn-lt"/>
              </a:endParaRPr>
            </a:p>
          </p:txBody>
        </p:sp>
      </p:grpSp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9"/>
          <a:stretch/>
        </p:blipFill>
        <p:spPr>
          <a:xfrm>
            <a:off x="2168593" y="1032998"/>
            <a:ext cx="2031330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fe5e802-24d8-4a91-8984-34378412bae6"/>
</p:tagLst>
</file>

<file path=ppt/theme/theme1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Var2.talk.EAU.2016_1.potx</Template>
  <TotalTime>0</TotalTime>
  <Words>435</Words>
  <Application>Microsoft Office PowerPoint</Application>
  <PresentationFormat>Bildschirmpräsentation (16:9)</PresentationFormat>
  <Paragraphs>110</Paragraphs>
  <Slides>17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Arial Black</vt:lpstr>
      <vt:lpstr>Calibri</vt:lpstr>
      <vt:lpstr>Calibri Light</vt:lpstr>
      <vt:lpstr>Times</vt:lpstr>
      <vt:lpstr>1_Aangepast ontwerp</vt:lpstr>
      <vt:lpstr>Office-Design</vt:lpstr>
      <vt:lpstr>1_Office-Design</vt:lpstr>
      <vt:lpstr>Predicting response to neoadjuvant chemotherapy with a single patient assay to determine molecular subtypes of muscle-invasive bladder cancer </vt:lpstr>
      <vt:lpstr>Charakteristika im basalen und luminalen Urothel</vt:lpstr>
      <vt:lpstr>PowerPoint-Präsentation</vt:lpstr>
      <vt:lpstr>Klinischer Kontext</vt:lpstr>
      <vt:lpstr>Molekulare Subtypen und Chemotherapie (NAC)</vt:lpstr>
      <vt:lpstr>Ziel unserer Studie</vt:lpstr>
      <vt:lpstr>Kohorte mit neoadjuvanter Chemotherapie (NAC)</vt:lpstr>
      <vt:lpstr>Kohorte ohne Chemotherapie (n=476)</vt:lpstr>
      <vt:lpstr>Basal und Luminal in NAC Kohorte</vt:lpstr>
      <vt:lpstr>Interaktion mit der Tumorumgebung</vt:lpstr>
      <vt:lpstr>Konsensus Subtypen für Einzelproben-Methode</vt:lpstr>
      <vt:lpstr>Leistungsfähigkeit im Einzelproben-Modus</vt:lpstr>
      <vt:lpstr>Vorhersage der Konsensus Subtypen</vt:lpstr>
      <vt:lpstr>Überleben in Abhängigkeit der Konsensus Subtypen</vt:lpstr>
      <vt:lpstr>Zusammenfassung</vt:lpstr>
      <vt:lpstr>Danke</vt:lpstr>
      <vt:lpstr>Original Methoden in der NAC Kohorte</vt:lpstr>
    </vt:vector>
  </TitlesOfParts>
  <Company>Nijhuis + van den Broek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Nijhuis</dc:creator>
  <cp:lastModifiedBy>Cecile Humke</cp:lastModifiedBy>
  <cp:revision>252</cp:revision>
  <dcterms:created xsi:type="dcterms:W3CDTF">2006-06-15T11:20:42Z</dcterms:created>
  <dcterms:modified xsi:type="dcterms:W3CDTF">2017-03-13T10:32:11Z</dcterms:modified>
</cp:coreProperties>
</file>